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6" r:id="rId10"/>
    <p:sldId id="267" r:id="rId11"/>
    <p:sldId id="265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Foglio_di_lavoro_di_Microsoft_Office_Excel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Foglio_di_lavoro_di_Microsoft_Office_Excel2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Foglio_di_lavoro_di_Microsoft_Office_Excel33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Foglio_di_lavoro_di_Microsoft_Office_Excel4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Foglio_di_lavoro_di_Microsoft_Office_Excel55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Foglio_di_lavoro_di_Microsoft_Excel1212121211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Foglio_di_lavoro_di_Microsoft_Office_Excel4411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Foglio_di_lavoro_di_Microsoft_Office_Excel5511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313131311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b="0" dirty="0">
                <a:latin typeface="+mj-lt"/>
              </a:rPr>
              <a:t>Confronto valutazione fine anno</a:t>
            </a:r>
          </a:p>
          <a:p>
            <a:pPr>
              <a:defRPr/>
            </a:pPr>
            <a:r>
              <a:rPr lang="it-IT" dirty="0">
                <a:latin typeface="+mj-lt"/>
              </a:rPr>
              <a:t>Scuola Secondaria</a:t>
            </a:r>
          </a:p>
          <a:p>
            <a:pPr>
              <a:defRPr/>
            </a:pPr>
            <a:r>
              <a:rPr lang="it-IT" sz="1400" dirty="0">
                <a:latin typeface="+mj-lt"/>
              </a:rPr>
              <a:t>A.S. 2015-16/ A.S. 2016-17</a:t>
            </a:r>
          </a:p>
        </c:rich>
      </c:tx>
      <c:layout>
        <c:manualLayout>
          <c:xMode val="edge"/>
          <c:yMode val="edge"/>
          <c:x val="0.3510808703259919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1.3285024154589372E-2"/>
          <c:y val="0.23652678785238015"/>
          <c:w val="0.97342995169082125"/>
          <c:h val="0.61523306164678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Foglio1!$A$3</c:f>
              <c:strCache>
                <c:ptCount val="1"/>
                <c:pt idx="0">
                  <c:v>a.s. 2015/16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Foglio1!$B$2:$G$2</c:f>
              <c:strCache>
                <c:ptCount val="6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N.A.</c:v>
                </c:pt>
              </c:strCache>
            </c:strRef>
          </c:cat>
          <c:val>
            <c:numRef>
              <c:f>Foglio1!$B$3:$G$3</c:f>
              <c:numCache>
                <c:formatCode>General</c:formatCode>
                <c:ptCount val="6"/>
                <c:pt idx="0">
                  <c:v>14</c:v>
                </c:pt>
                <c:pt idx="1">
                  <c:v>28</c:v>
                </c:pt>
                <c:pt idx="2">
                  <c:v>27</c:v>
                </c:pt>
                <c:pt idx="3">
                  <c:v>22</c:v>
                </c:pt>
                <c:pt idx="4">
                  <c:v>9</c:v>
                </c:pt>
              </c:numCache>
            </c:numRef>
          </c:val>
        </c:ser>
        <c:ser>
          <c:idx val="1"/>
          <c:order val="1"/>
          <c:tx>
            <c:strRef>
              <c:f>Foglio1!$A$4</c:f>
              <c:strCache>
                <c:ptCount val="1"/>
                <c:pt idx="0">
                  <c:v>a.s. 2016/17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Foglio1!$B$2:$G$2</c:f>
              <c:strCache>
                <c:ptCount val="6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N.A.</c:v>
                </c:pt>
              </c:strCache>
            </c:strRef>
          </c:cat>
          <c:val>
            <c:numRef>
              <c:f>Foglio1!$B$4:$G$4</c:f>
              <c:numCache>
                <c:formatCode>General</c:formatCode>
                <c:ptCount val="6"/>
                <c:pt idx="0">
                  <c:v>10</c:v>
                </c:pt>
                <c:pt idx="1">
                  <c:v>30</c:v>
                </c:pt>
                <c:pt idx="2">
                  <c:v>30</c:v>
                </c:pt>
                <c:pt idx="3">
                  <c:v>21</c:v>
                </c:pt>
                <c:pt idx="4">
                  <c:v>8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404911448"/>
        <c:axId val="404911840"/>
      </c:barChart>
      <c:catAx>
        <c:axId val="404911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911840"/>
        <c:crosses val="autoZero"/>
        <c:auto val="1"/>
        <c:lblAlgn val="ctr"/>
        <c:lblOffset val="100"/>
        <c:noMultiLvlLbl val="0"/>
      </c:catAx>
      <c:valAx>
        <c:axId val="404911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4911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9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legendEntry>
      <c:layout>
        <c:manualLayout>
          <c:xMode val="edge"/>
          <c:yMode val="edge"/>
          <c:x val="0.29848520293658942"/>
          <c:y val="0.91654865698780463"/>
          <c:w val="0.22911645555175175"/>
          <c:h val="6.3020845542221732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9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200" b="0">
                <a:latin typeface="+mj-lt"/>
              </a:rPr>
              <a:t>CONFRONTO VALUTAZIONE FINE ANNO SCOLASTICO</a:t>
            </a:r>
          </a:p>
          <a:p>
            <a:pPr>
              <a:defRPr/>
            </a:pPr>
            <a:r>
              <a:rPr lang="it-IT" sz="1200">
                <a:latin typeface="+mj-lt"/>
              </a:rPr>
              <a:t>CLASSI 5^ SC. PRIMARIA A.S. 2015-16</a:t>
            </a:r>
          </a:p>
          <a:p>
            <a:pPr>
              <a:defRPr/>
            </a:pPr>
            <a:r>
              <a:rPr lang="it-IT" sz="1200">
                <a:latin typeface="+mj-lt"/>
              </a:rPr>
              <a:t>CLASSI 1^ SC. SEC. 2016-17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Foglio1!$A$3</c:f>
              <c:strCache>
                <c:ptCount val="1"/>
                <c:pt idx="0">
                  <c:v>Classi 5^ sc. Primaria a.s. 2015-16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Foglio1!$B$2:$F$2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</c:numCache>
            </c:numRef>
          </c:cat>
          <c:val>
            <c:numRef>
              <c:f>Foglio1!$B$3:$F$3</c:f>
              <c:numCache>
                <c:formatCode>General</c:formatCode>
                <c:ptCount val="5"/>
                <c:pt idx="0">
                  <c:v>3</c:v>
                </c:pt>
                <c:pt idx="1">
                  <c:v>10</c:v>
                </c:pt>
                <c:pt idx="2">
                  <c:v>22</c:v>
                </c:pt>
                <c:pt idx="3">
                  <c:v>37</c:v>
                </c:pt>
                <c:pt idx="4">
                  <c:v>28</c:v>
                </c:pt>
              </c:numCache>
            </c:numRef>
          </c:val>
        </c:ser>
        <c:ser>
          <c:idx val="1"/>
          <c:order val="1"/>
          <c:tx>
            <c:strRef>
              <c:f>Foglio1!$A$4</c:f>
              <c:strCache>
                <c:ptCount val="1"/>
                <c:pt idx="0">
                  <c:v>Classi 1^ sc.sec. a.s. 2016-17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Foglio1!$B$2:$F$2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</c:numCache>
            </c:numRef>
          </c:cat>
          <c:val>
            <c:numRef>
              <c:f>Foglio1!$B$4:$F$4</c:f>
              <c:numCache>
                <c:formatCode>General</c:formatCode>
                <c:ptCount val="5"/>
                <c:pt idx="0">
                  <c:v>7</c:v>
                </c:pt>
                <c:pt idx="1">
                  <c:v>33</c:v>
                </c:pt>
                <c:pt idx="2">
                  <c:v>32</c:v>
                </c:pt>
                <c:pt idx="3">
                  <c:v>24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404912232"/>
        <c:axId val="404919680"/>
      </c:barChart>
      <c:catAx>
        <c:axId val="404912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919680"/>
        <c:crosses val="autoZero"/>
        <c:auto val="1"/>
        <c:lblAlgn val="ctr"/>
        <c:lblOffset val="100"/>
        <c:noMultiLvlLbl val="0"/>
      </c:catAx>
      <c:valAx>
        <c:axId val="404919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4912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dirty="0"/>
              <a:t>Confronto debito formativo</a:t>
            </a:r>
          </a:p>
          <a:p>
            <a:pPr>
              <a:defRPr/>
            </a:pPr>
            <a:r>
              <a:rPr lang="it-IT" dirty="0"/>
              <a:t>classi 1^-2^3</a:t>
            </a:r>
            <a:r>
              <a:rPr lang="it-IT" dirty="0" smtClean="0"/>
              <a:t>^</a:t>
            </a:r>
          </a:p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sz="1200" dirty="0" err="1">
                <a:latin typeface="+mj-lt"/>
              </a:rPr>
              <a:t>a.s.</a:t>
            </a:r>
            <a:r>
              <a:rPr lang="it-IT" sz="1200" dirty="0">
                <a:latin typeface="+mj-lt"/>
              </a:rPr>
              <a:t> 2015-16/2016-17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Foglio1!$A$4</c:f>
              <c:strCache>
                <c:ptCount val="1"/>
                <c:pt idx="0">
                  <c:v>2015-16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Foglio1!$B$3:$D$3</c:f>
              <c:strCache>
                <c:ptCount val="3"/>
                <c:pt idx="0">
                  <c:v>1^</c:v>
                </c:pt>
                <c:pt idx="1">
                  <c:v>2^</c:v>
                </c:pt>
                <c:pt idx="2">
                  <c:v>3^</c:v>
                </c:pt>
              </c:strCache>
            </c:strRef>
          </c:cat>
          <c:val>
            <c:numRef>
              <c:f>Foglio1!$B$4:$D$4</c:f>
              <c:numCache>
                <c:formatCode>General</c:formatCode>
                <c:ptCount val="3"/>
                <c:pt idx="0">
                  <c:v>5</c:v>
                </c:pt>
                <c:pt idx="1">
                  <c:v>12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Foglio1!$A$5</c:f>
              <c:strCache>
                <c:ptCount val="1"/>
                <c:pt idx="0">
                  <c:v>2016-17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Foglio1!$B$3:$D$3</c:f>
              <c:strCache>
                <c:ptCount val="3"/>
                <c:pt idx="0">
                  <c:v>1^</c:v>
                </c:pt>
                <c:pt idx="1">
                  <c:v>2^</c:v>
                </c:pt>
                <c:pt idx="2">
                  <c:v>3^</c:v>
                </c:pt>
              </c:strCache>
            </c:strRef>
          </c:cat>
          <c:val>
            <c:numRef>
              <c:f>Foglio1!$B$5:$D$5</c:f>
              <c:numCache>
                <c:formatCode>General</c:formatCode>
                <c:ptCount val="3"/>
                <c:pt idx="0">
                  <c:v>7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04917328"/>
        <c:axId val="404916152"/>
      </c:barChart>
      <c:catAx>
        <c:axId val="40491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916152"/>
        <c:crosses val="autoZero"/>
        <c:auto val="1"/>
        <c:lblAlgn val="ctr"/>
        <c:lblOffset val="100"/>
        <c:noMultiLvlLbl val="0"/>
      </c:catAx>
      <c:valAx>
        <c:axId val="404916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491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8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>
                <a:latin typeface="+mj-lt"/>
              </a:rPr>
              <a:t>ESITO PROVA NAZIONALE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SCUOLA SECONDARIA</a:t>
            </a:r>
          </a:p>
          <a:p>
            <a:pPr>
              <a:defRPr/>
            </a:pPr>
            <a:r>
              <a:rPr lang="en-US" sz="1600" dirty="0" err="1">
                <a:latin typeface="+mj-lt"/>
              </a:rPr>
              <a:t>distribuzione</a:t>
            </a:r>
            <a:r>
              <a:rPr lang="en-US" sz="1600" dirty="0">
                <a:latin typeface="+mj-lt"/>
              </a:rPr>
              <a:t> % a.s.2016-17</a:t>
            </a:r>
          </a:p>
        </c:rich>
      </c:tx>
      <c:layout>
        <c:manualLayout>
          <c:xMode val="edge"/>
          <c:yMode val="edge"/>
          <c:x val="0.33742556205266244"/>
          <c:y val="1.3434192028552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Foglio1!$A$24</c:f>
              <c:strCache>
                <c:ptCount val="1"/>
                <c:pt idx="0">
                  <c:v>3A22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Foglio1!$B$24:$H$24</c:f>
            </c:numRef>
          </c:val>
        </c:ser>
        <c:ser>
          <c:idx val="1"/>
          <c:order val="1"/>
          <c:tx>
            <c:strRef>
              <c:f>Foglio1!$A$25</c:f>
              <c:strCache>
                <c:ptCount val="1"/>
                <c:pt idx="0">
                  <c:v>3B20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Foglio1!$B$25:$H$25</c:f>
            </c:numRef>
          </c:val>
        </c:ser>
        <c:ser>
          <c:idx val="2"/>
          <c:order val="2"/>
          <c:tx>
            <c:strRef>
              <c:f>Foglio1!$A$26</c:f>
              <c:strCache>
                <c:ptCount val="1"/>
                <c:pt idx="0">
                  <c:v>3C20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Foglio1!$B$26:$H$26</c:f>
            </c:numRef>
          </c:val>
        </c:ser>
        <c:ser>
          <c:idx val="3"/>
          <c:order val="3"/>
          <c:tx>
            <c:strRef>
              <c:f>Foglio1!$A$27</c:f>
              <c:strCache>
                <c:ptCount val="1"/>
                <c:pt idx="0">
                  <c:v>3D19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Foglio1!$B$27:$H$27</c:f>
            </c:numRef>
          </c:val>
        </c:ser>
        <c:ser>
          <c:idx val="4"/>
          <c:order val="4"/>
          <c:tx>
            <c:strRef>
              <c:f>Foglio1!$A$28</c:f>
              <c:strCache>
                <c:ptCount val="1"/>
                <c:pt idx="0">
                  <c:v>3 E 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Foglio1!$B$28:$H$28</c:f>
            </c:numRef>
          </c:val>
        </c:ser>
        <c:ser>
          <c:idx val="5"/>
          <c:order val="5"/>
          <c:tx>
            <c:strRef>
              <c:f>Foglio1!$A$29</c:f>
              <c:strCache>
                <c:ptCount val="1"/>
                <c:pt idx="0">
                  <c:v>SCUOLA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Foglio1!$B$29:$H$29</c:f>
              <c:numCache>
                <c:formatCode>General</c:formatCode>
                <c:ptCount val="7"/>
                <c:pt idx="0">
                  <c:v>10</c:v>
                </c:pt>
                <c:pt idx="1">
                  <c:v>9</c:v>
                </c:pt>
                <c:pt idx="2">
                  <c:v>18</c:v>
                </c:pt>
                <c:pt idx="3">
                  <c:v>15</c:v>
                </c:pt>
                <c:pt idx="4">
                  <c:v>20</c:v>
                </c:pt>
                <c:pt idx="5">
                  <c:v>22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04672040"/>
        <c:axId val="404668512"/>
      </c:barChart>
      <c:catAx>
        <c:axId val="404672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668512"/>
        <c:crosses val="autoZero"/>
        <c:auto val="1"/>
        <c:lblAlgn val="ctr"/>
        <c:lblOffset val="100"/>
        <c:noMultiLvlLbl val="0"/>
      </c:catAx>
      <c:valAx>
        <c:axId val="404668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4672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tx1"/>
                </a:solidFill>
              </a:rPr>
              <a:t>ESITO ESAME DI STATO</a:t>
            </a:r>
          </a:p>
          <a:p>
            <a:pPr>
              <a:defRPr sz="1800"/>
            </a:pPr>
            <a:r>
              <a:rPr lang="en-US" sz="1800" dirty="0" err="1">
                <a:solidFill>
                  <a:schemeClr val="tx1"/>
                </a:solidFill>
              </a:rPr>
              <a:t>distribuzione</a:t>
            </a:r>
            <a:r>
              <a:rPr lang="en-US" sz="1800" baseline="0" dirty="0">
                <a:solidFill>
                  <a:schemeClr val="tx1"/>
                </a:solidFill>
              </a:rPr>
              <a:t> %</a:t>
            </a:r>
            <a:r>
              <a:rPr lang="en-US" sz="1800" dirty="0">
                <a:solidFill>
                  <a:schemeClr val="tx1"/>
                </a:solidFill>
              </a:rPr>
              <a:t>  </a:t>
            </a:r>
            <a:r>
              <a:rPr lang="en-US" sz="1800" dirty="0" err="1">
                <a:solidFill>
                  <a:schemeClr val="tx1"/>
                </a:solidFill>
              </a:rPr>
              <a:t>a.s</a:t>
            </a:r>
            <a:r>
              <a:rPr lang="en-US" sz="1800" dirty="0">
                <a:solidFill>
                  <a:schemeClr val="tx1"/>
                </a:solidFill>
              </a:rPr>
              <a:t>. </a:t>
            </a:r>
            <a:r>
              <a:rPr lang="en-US" sz="1800" dirty="0" smtClean="0">
                <a:solidFill>
                  <a:schemeClr val="tx1"/>
                </a:solidFill>
              </a:rPr>
              <a:t>2016/2017</a:t>
            </a:r>
            <a:endParaRPr lang="en-US" sz="1800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Foglio1!$A$3</c:f>
              <c:strCache>
                <c:ptCount val="1"/>
                <c:pt idx="0">
                  <c:v>ESITO ESME  a.s. 2015/2016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Foglio1!$B$2:$G$2</c:f>
              <c:strCache>
                <c:ptCount val="6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10 e lode</c:v>
                </c:pt>
              </c:strCache>
            </c:strRef>
          </c:cat>
          <c:val>
            <c:numRef>
              <c:f>Foglio1!$B$3:$G$3</c:f>
              <c:numCache>
                <c:formatCode>General</c:formatCode>
                <c:ptCount val="6"/>
                <c:pt idx="0">
                  <c:v>12.5</c:v>
                </c:pt>
                <c:pt idx="1">
                  <c:v>22</c:v>
                </c:pt>
                <c:pt idx="2">
                  <c:v>23</c:v>
                </c:pt>
                <c:pt idx="3">
                  <c:v>23</c:v>
                </c:pt>
                <c:pt idx="4">
                  <c:v>11.5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4664592"/>
        <c:axId val="404668904"/>
      </c:barChart>
      <c:catAx>
        <c:axId val="40466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668904"/>
        <c:crosses val="autoZero"/>
        <c:auto val="1"/>
        <c:lblAlgn val="ctr"/>
        <c:lblOffset val="100"/>
        <c:noMultiLvlLbl val="0"/>
      </c:catAx>
      <c:valAx>
        <c:axId val="404668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466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1" dirty="0"/>
              <a:t>ESITO</a:t>
            </a:r>
            <a:r>
              <a:rPr lang="it-IT" sz="1800" b="1" baseline="0" dirty="0"/>
              <a:t> PROVA NAZIONALE</a:t>
            </a:r>
          </a:p>
          <a:p>
            <a:pPr>
              <a:defRPr/>
            </a:pPr>
            <a:r>
              <a:rPr lang="it-IT" sz="1800" baseline="0" dirty="0" err="1"/>
              <a:t>disribuzione</a:t>
            </a:r>
            <a:r>
              <a:rPr lang="it-IT" sz="1800" baseline="0" dirty="0"/>
              <a:t> % </a:t>
            </a:r>
            <a:r>
              <a:rPr lang="it-IT" sz="1800" baseline="0" dirty="0" err="1"/>
              <a:t>a.s.</a:t>
            </a:r>
            <a:r>
              <a:rPr lang="it-IT" sz="1800" baseline="0" dirty="0"/>
              <a:t> 2015/16</a:t>
            </a:r>
            <a:endParaRPr lang="it-IT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Foglio1!$A$11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Foglio1!$B$10:$H$10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</c:numCache>
            </c:numRef>
          </c:cat>
          <c:val>
            <c:numRef>
              <c:f>Foglio1!$B$11:$H$11</c:f>
              <c:numCache>
                <c:formatCode>General</c:formatCode>
                <c:ptCount val="7"/>
                <c:pt idx="0">
                  <c:v>7</c:v>
                </c:pt>
                <c:pt idx="1">
                  <c:v>20</c:v>
                </c:pt>
                <c:pt idx="2">
                  <c:v>13</c:v>
                </c:pt>
                <c:pt idx="3">
                  <c:v>21</c:v>
                </c:pt>
                <c:pt idx="4">
                  <c:v>17</c:v>
                </c:pt>
                <c:pt idx="5">
                  <c:v>13</c:v>
                </c:pt>
                <c:pt idx="6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0244232"/>
        <c:axId val="410232472"/>
      </c:barChart>
      <c:catAx>
        <c:axId val="410244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10232472"/>
        <c:crosses val="autoZero"/>
        <c:auto val="1"/>
        <c:lblAlgn val="ctr"/>
        <c:lblOffset val="100"/>
        <c:noMultiLvlLbl val="0"/>
      </c:catAx>
      <c:valAx>
        <c:axId val="410232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10244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>
                <a:latin typeface="+mj-lt"/>
              </a:rPr>
              <a:t>ESITO PROVA NAZIONALE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SCUOLA SECONDARIA</a:t>
            </a:r>
          </a:p>
          <a:p>
            <a:pPr>
              <a:defRPr/>
            </a:pPr>
            <a:r>
              <a:rPr lang="en-US" sz="1600" dirty="0" err="1">
                <a:latin typeface="+mj-lt"/>
              </a:rPr>
              <a:t>distribuzione</a:t>
            </a:r>
            <a:r>
              <a:rPr lang="en-US" sz="1600" dirty="0">
                <a:latin typeface="+mj-lt"/>
              </a:rPr>
              <a:t> % a.s.2016-17</a:t>
            </a:r>
          </a:p>
        </c:rich>
      </c:tx>
      <c:layout>
        <c:manualLayout>
          <c:xMode val="edge"/>
          <c:yMode val="edge"/>
          <c:x val="0.33742556205266244"/>
          <c:y val="1.3434192028552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Foglio1!$A$24</c:f>
              <c:strCache>
                <c:ptCount val="1"/>
                <c:pt idx="0">
                  <c:v>3A22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Foglio1!$B$24:$H$24</c:f>
            </c:numRef>
          </c:val>
        </c:ser>
        <c:ser>
          <c:idx val="1"/>
          <c:order val="1"/>
          <c:tx>
            <c:strRef>
              <c:f>Foglio1!$A$25</c:f>
              <c:strCache>
                <c:ptCount val="1"/>
                <c:pt idx="0">
                  <c:v>3B20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Foglio1!$B$25:$H$25</c:f>
            </c:numRef>
          </c:val>
        </c:ser>
        <c:ser>
          <c:idx val="2"/>
          <c:order val="2"/>
          <c:tx>
            <c:strRef>
              <c:f>Foglio1!$A$26</c:f>
              <c:strCache>
                <c:ptCount val="1"/>
                <c:pt idx="0">
                  <c:v>3C20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Foglio1!$B$26:$H$26</c:f>
            </c:numRef>
          </c:val>
        </c:ser>
        <c:ser>
          <c:idx val="3"/>
          <c:order val="3"/>
          <c:tx>
            <c:strRef>
              <c:f>Foglio1!$A$27</c:f>
              <c:strCache>
                <c:ptCount val="1"/>
                <c:pt idx="0">
                  <c:v>3D19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Foglio1!$B$27:$H$27</c:f>
            </c:numRef>
          </c:val>
        </c:ser>
        <c:ser>
          <c:idx val="4"/>
          <c:order val="4"/>
          <c:tx>
            <c:strRef>
              <c:f>Foglio1!$A$28</c:f>
              <c:strCache>
                <c:ptCount val="1"/>
                <c:pt idx="0">
                  <c:v>3 E 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Foglio1!$B$28:$H$28</c:f>
            </c:numRef>
          </c:val>
        </c:ser>
        <c:ser>
          <c:idx val="5"/>
          <c:order val="5"/>
          <c:tx>
            <c:strRef>
              <c:f>Foglio1!$A$29</c:f>
              <c:strCache>
                <c:ptCount val="1"/>
                <c:pt idx="0">
                  <c:v>SCUOLA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Foglio1!$B$22:$H$23</c:f>
              <c:multiLvlStrCache>
                <c:ptCount val="7"/>
                <c:lvl>
                  <c:pt idx="0">
                    <c:v>4</c:v>
                  </c:pt>
                  <c:pt idx="1">
                    <c:v>5</c:v>
                  </c:pt>
                  <c:pt idx="2">
                    <c:v>6</c:v>
                  </c:pt>
                  <c:pt idx="3">
                    <c:v>7</c:v>
                  </c:pt>
                  <c:pt idx="4">
                    <c:v>8</c:v>
                  </c:pt>
                  <c:pt idx="5">
                    <c:v>9</c:v>
                  </c:pt>
                  <c:pt idx="6">
                    <c:v>10</c:v>
                  </c:pt>
                </c:lvl>
                <c:lvl>
                  <c:pt idx="0">
                    <c:v>VOTI IN DECIMI</c:v>
                  </c:pt>
                </c:lvl>
              </c:multiLvlStrCache>
            </c:multiLvlStrRef>
          </c:cat>
          <c:val>
            <c:numRef>
              <c:f>Foglio1!$B$29:$H$29</c:f>
              <c:numCache>
                <c:formatCode>General</c:formatCode>
                <c:ptCount val="7"/>
                <c:pt idx="0">
                  <c:v>10</c:v>
                </c:pt>
                <c:pt idx="1">
                  <c:v>9</c:v>
                </c:pt>
                <c:pt idx="2">
                  <c:v>18</c:v>
                </c:pt>
                <c:pt idx="3">
                  <c:v>15</c:v>
                </c:pt>
                <c:pt idx="4">
                  <c:v>20</c:v>
                </c:pt>
                <c:pt idx="5">
                  <c:v>22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99893152"/>
        <c:axId val="428956304"/>
      </c:barChart>
      <c:catAx>
        <c:axId val="39989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28956304"/>
        <c:crosses val="autoZero"/>
        <c:auto val="1"/>
        <c:lblAlgn val="ctr"/>
        <c:lblOffset val="100"/>
        <c:noMultiLvlLbl val="0"/>
      </c:catAx>
      <c:valAx>
        <c:axId val="428956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99893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tx1"/>
                </a:solidFill>
              </a:rPr>
              <a:t>ESITO ESAME DI STATO</a:t>
            </a:r>
          </a:p>
          <a:p>
            <a:pPr>
              <a:defRPr sz="1800"/>
            </a:pPr>
            <a:r>
              <a:rPr lang="en-US" sz="1800" dirty="0" err="1">
                <a:solidFill>
                  <a:schemeClr val="tx1"/>
                </a:solidFill>
              </a:rPr>
              <a:t>distribuzione</a:t>
            </a:r>
            <a:r>
              <a:rPr lang="en-US" sz="1800" baseline="0" dirty="0">
                <a:solidFill>
                  <a:schemeClr val="tx1"/>
                </a:solidFill>
              </a:rPr>
              <a:t> %</a:t>
            </a:r>
            <a:r>
              <a:rPr lang="en-US" sz="1800" dirty="0">
                <a:solidFill>
                  <a:schemeClr val="tx1"/>
                </a:solidFill>
              </a:rPr>
              <a:t>  </a:t>
            </a:r>
            <a:r>
              <a:rPr lang="en-US" sz="1800" dirty="0" err="1">
                <a:solidFill>
                  <a:schemeClr val="tx1"/>
                </a:solidFill>
              </a:rPr>
              <a:t>a.s</a:t>
            </a:r>
            <a:r>
              <a:rPr lang="en-US" sz="1800" dirty="0">
                <a:solidFill>
                  <a:schemeClr val="tx1"/>
                </a:solidFill>
              </a:rPr>
              <a:t>. </a:t>
            </a:r>
            <a:r>
              <a:rPr lang="en-US" sz="1800" dirty="0" smtClean="0">
                <a:solidFill>
                  <a:schemeClr val="tx1"/>
                </a:solidFill>
              </a:rPr>
              <a:t>2016/2017</a:t>
            </a:r>
            <a:endParaRPr lang="en-US" sz="1800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Foglio1!$A$3</c:f>
              <c:strCache>
                <c:ptCount val="1"/>
                <c:pt idx="0">
                  <c:v>ESITO ESME  a.s. 2015/2016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Foglio1!$B$2:$G$2</c:f>
              <c:strCache>
                <c:ptCount val="6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10 e lode</c:v>
                </c:pt>
              </c:strCache>
            </c:strRef>
          </c:cat>
          <c:val>
            <c:numRef>
              <c:f>Foglio1!$B$3:$G$3</c:f>
              <c:numCache>
                <c:formatCode>General</c:formatCode>
                <c:ptCount val="6"/>
                <c:pt idx="0">
                  <c:v>12.5</c:v>
                </c:pt>
                <c:pt idx="1">
                  <c:v>22</c:v>
                </c:pt>
                <c:pt idx="2">
                  <c:v>23</c:v>
                </c:pt>
                <c:pt idx="3">
                  <c:v>23</c:v>
                </c:pt>
                <c:pt idx="4">
                  <c:v>11.5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6805368"/>
        <c:axId val="406807720"/>
      </c:barChart>
      <c:catAx>
        <c:axId val="406805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6807720"/>
        <c:crosses val="autoZero"/>
        <c:auto val="1"/>
        <c:lblAlgn val="ctr"/>
        <c:lblOffset val="100"/>
        <c:noMultiLvlLbl val="0"/>
      </c:catAx>
      <c:valAx>
        <c:axId val="406807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06805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/>
              <a:t>ESITO ESAME DI STATO</a:t>
            </a:r>
          </a:p>
          <a:p>
            <a:pPr>
              <a:defRPr sz="1800"/>
            </a:pPr>
            <a:r>
              <a:rPr lang="en-US" sz="1800"/>
              <a:t>distribuzione</a:t>
            </a:r>
            <a:r>
              <a:rPr lang="en-US" sz="1800" baseline="0"/>
              <a:t> %</a:t>
            </a:r>
            <a:r>
              <a:rPr lang="en-US" sz="1800"/>
              <a:t>  a.s. 2015/2016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Foglio1!$A$3</c:f>
              <c:strCache>
                <c:ptCount val="1"/>
                <c:pt idx="0">
                  <c:v>ESITO ESME  a.s. 2015/2016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Foglio1!$B$2:$G$2</c:f>
              <c:strCache>
                <c:ptCount val="6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10 e lode</c:v>
                </c:pt>
              </c:strCache>
            </c:strRef>
          </c:cat>
          <c:val>
            <c:numRef>
              <c:f>Foglio1!$B$3:$G$3</c:f>
              <c:numCache>
                <c:formatCode>General</c:formatCode>
                <c:ptCount val="6"/>
                <c:pt idx="0">
                  <c:v>21</c:v>
                </c:pt>
                <c:pt idx="1">
                  <c:v>27</c:v>
                </c:pt>
                <c:pt idx="2">
                  <c:v>14</c:v>
                </c:pt>
                <c:pt idx="3">
                  <c:v>17</c:v>
                </c:pt>
                <c:pt idx="4">
                  <c:v>12</c:v>
                </c:pt>
                <c:pt idx="5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8942192"/>
        <c:axId val="428951208"/>
      </c:barChart>
      <c:catAx>
        <c:axId val="42894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28951208"/>
        <c:crosses val="autoZero"/>
        <c:auto val="1"/>
        <c:lblAlgn val="ctr"/>
        <c:lblOffset val="100"/>
        <c:noMultiLvlLbl val="0"/>
      </c:catAx>
      <c:valAx>
        <c:axId val="428951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28942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9732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8689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393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619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516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9572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321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5885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126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1353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21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30DB0-5C9E-4DA9-B6BE-F09C467BEBDB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76D4F-2A7D-41FC-B3DD-3907928B4D2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981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39343" y="1553230"/>
            <a:ext cx="9144000" cy="1885532"/>
          </a:xfrm>
        </p:spPr>
        <p:txBody>
          <a:bodyPr/>
          <a:lstStyle/>
          <a:p>
            <a:r>
              <a:rPr lang="it-IT" sz="3100" dirty="0">
                <a:solidFill>
                  <a:prstClr val="black"/>
                </a:solidFill>
                <a:latin typeface="Calibri"/>
              </a:rPr>
              <a:t>SCUOLA SECONDARIA DI 1° GRADO</a:t>
            </a:r>
            <a:br>
              <a:rPr lang="it-IT" sz="3100" dirty="0">
                <a:solidFill>
                  <a:prstClr val="black"/>
                </a:solidFill>
                <a:latin typeface="Calibri"/>
              </a:rPr>
            </a:br>
            <a:r>
              <a:rPr lang="it-IT" sz="3100" dirty="0">
                <a:solidFill>
                  <a:prstClr val="black"/>
                </a:solidFill>
                <a:latin typeface="Calibri"/>
              </a:rPr>
              <a:t> «S. P. M. PIRROTTI»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39343" y="4052431"/>
            <a:ext cx="9144000" cy="1655762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00000"/>
              </a:lnSpc>
              <a:spcBef>
                <a:spcPct val="20000"/>
              </a:spcBef>
            </a:pPr>
            <a:r>
              <a:rPr lang="it-IT" sz="3200" dirty="0">
                <a:solidFill>
                  <a:prstClr val="black"/>
                </a:solidFill>
              </a:rPr>
              <a:t>RISULTATI VALUTAZIONE </a:t>
            </a:r>
          </a:p>
          <a:p>
            <a:pPr lvl="0">
              <a:lnSpc>
                <a:spcPct val="100000"/>
              </a:lnSpc>
              <a:spcBef>
                <a:spcPct val="20000"/>
              </a:spcBef>
            </a:pPr>
            <a:r>
              <a:rPr lang="it-IT" sz="3200" dirty="0">
                <a:solidFill>
                  <a:prstClr val="black"/>
                </a:solidFill>
              </a:rPr>
              <a:t> 2° QUADRIMESTRE </a:t>
            </a:r>
          </a:p>
          <a:p>
            <a:pPr marL="457200" lvl="0" indent="-457200">
              <a:lnSpc>
                <a:spcPct val="100000"/>
              </a:lnSpc>
              <a:spcBef>
                <a:spcPct val="20000"/>
              </a:spcBef>
              <a:buFont typeface="Arial" pitchFamily="34" charset="0"/>
              <a:buAutoNum type="alphaUcPeriod"/>
            </a:pPr>
            <a:r>
              <a:rPr lang="it-IT" dirty="0">
                <a:solidFill>
                  <a:prstClr val="black"/>
                </a:solidFill>
              </a:rPr>
              <a:t>S</a:t>
            </a:r>
            <a:r>
              <a:rPr lang="it-IT" dirty="0" smtClean="0">
                <a:solidFill>
                  <a:prstClr val="black"/>
                </a:solidFill>
              </a:rPr>
              <a:t>.  2016/2017</a:t>
            </a:r>
            <a:endParaRPr lang="it-IT" dirty="0">
              <a:solidFill>
                <a:prstClr val="black"/>
              </a:solidFill>
            </a:endParaRPr>
          </a:p>
          <a:p>
            <a:pPr lvl="0" algn="r">
              <a:lnSpc>
                <a:spcPct val="100000"/>
              </a:lnSpc>
              <a:spcBef>
                <a:spcPct val="20000"/>
              </a:spcBef>
            </a:pPr>
            <a:r>
              <a:rPr lang="it-IT" sz="1300" dirty="0">
                <a:solidFill>
                  <a:prstClr val="black"/>
                </a:solidFill>
              </a:rPr>
              <a:t>                                                                                                                            F.S</a:t>
            </a:r>
            <a:r>
              <a:rPr lang="it-IT" sz="1300" dirty="0" smtClean="0">
                <a:solidFill>
                  <a:prstClr val="black"/>
                </a:solidFill>
              </a:rPr>
              <a:t>. area 1 </a:t>
            </a:r>
            <a:endParaRPr lang="it-IT" sz="1300" dirty="0">
              <a:solidFill>
                <a:prstClr val="black"/>
              </a:solidFill>
            </a:endParaRPr>
          </a:p>
          <a:p>
            <a:pPr lvl="0" algn="r">
              <a:lnSpc>
                <a:spcPct val="100000"/>
              </a:lnSpc>
              <a:spcBef>
                <a:spcPct val="20000"/>
              </a:spcBef>
            </a:pPr>
            <a:r>
              <a:rPr lang="it-IT" sz="1300" dirty="0">
                <a:solidFill>
                  <a:prstClr val="black"/>
                </a:solidFill>
              </a:rPr>
              <a:t>                                                                                                                                   Ornella ERRICO</a:t>
            </a:r>
          </a:p>
          <a:p>
            <a:endParaRPr lang="it-IT" dirty="0"/>
          </a:p>
        </p:txBody>
      </p:sp>
      <p:pic>
        <p:nvPicPr>
          <p:cNvPr id="5" name="Immagin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883" y="222263"/>
            <a:ext cx="8280920" cy="180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2471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/>
          <p:nvPr>
            <p:extLst>
              <p:ext uri="{D42A27DB-BD31-4B8C-83A1-F6EECF244321}">
                <p14:modId xmlns:p14="http://schemas.microsoft.com/office/powerpoint/2010/main" val="2447993906"/>
              </p:ext>
            </p:extLst>
          </p:nvPr>
        </p:nvGraphicFramePr>
        <p:xfrm>
          <a:off x="2221030" y="520624"/>
          <a:ext cx="734481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co 5"/>
          <p:cNvGraphicFramePr/>
          <p:nvPr>
            <p:extLst>
              <p:ext uri="{D42A27DB-BD31-4B8C-83A1-F6EECF244321}">
                <p14:modId xmlns:p14="http://schemas.microsoft.com/office/powerpoint/2010/main" val="2152651020"/>
              </p:ext>
            </p:extLst>
          </p:nvPr>
        </p:nvGraphicFramePr>
        <p:xfrm>
          <a:off x="2308194" y="3368842"/>
          <a:ext cx="734481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19826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2800" dirty="0"/>
              <a:t>CONCLUSIONI</a:t>
            </a:r>
            <a:br>
              <a:rPr lang="it-IT" sz="2800" dirty="0"/>
            </a:br>
            <a:r>
              <a:rPr lang="it-IT" sz="1800" dirty="0"/>
              <a:t>A.S. </a:t>
            </a:r>
            <a:r>
              <a:rPr lang="it-IT" sz="1800" dirty="0" smtClean="0"/>
              <a:t>2016/17</a:t>
            </a:r>
            <a:endParaRPr lang="it-IT" sz="1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it-IT" sz="2900" dirty="0">
                <a:latin typeface="+mj-lt"/>
              </a:rPr>
              <a:t>La  valutazione finale degli apprendimenti è stata effettuata nel rispetto dei criteri stabiliti e condivisi nel POF. Tra il 1° e il 2° quadrimestre si nota un certo miglioramento cognitivo in tutte le classi, non mancano casi di ammissione alla classe successiva nonostante carenze in qualche disciplina (DPR 122/2009):  </a:t>
            </a:r>
            <a:r>
              <a:rPr lang="it-IT" sz="2900" dirty="0" smtClean="0">
                <a:latin typeface="+mj-lt"/>
              </a:rPr>
              <a:t>7% </a:t>
            </a:r>
            <a:r>
              <a:rPr lang="it-IT" sz="2900" dirty="0">
                <a:latin typeface="+mj-lt"/>
              </a:rPr>
              <a:t>classi 1^,   </a:t>
            </a:r>
            <a:r>
              <a:rPr lang="it-IT" sz="2900" dirty="0" smtClean="0">
                <a:latin typeface="+mj-lt"/>
              </a:rPr>
              <a:t>9% </a:t>
            </a:r>
            <a:r>
              <a:rPr lang="it-IT" sz="2900" dirty="0">
                <a:latin typeface="+mj-lt"/>
              </a:rPr>
              <a:t>classi  2^, 7 %  classi </a:t>
            </a:r>
            <a:r>
              <a:rPr lang="it-IT" sz="2900" dirty="0" smtClean="0">
                <a:latin typeface="+mj-lt"/>
              </a:rPr>
              <a:t>3.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it-IT" sz="2900" dirty="0" smtClean="0">
                <a:latin typeface="+mj-lt"/>
              </a:rPr>
              <a:t>Nella classe </a:t>
            </a:r>
            <a:r>
              <a:rPr lang="it-IT" sz="2900" dirty="0">
                <a:latin typeface="+mj-lt"/>
              </a:rPr>
              <a:t>3^ </a:t>
            </a:r>
            <a:r>
              <a:rPr lang="it-IT" sz="2900" dirty="0" smtClean="0">
                <a:latin typeface="+mj-lt"/>
              </a:rPr>
              <a:t>B un’alunna non è stata ammessa  </a:t>
            </a:r>
            <a:r>
              <a:rPr lang="it-IT" sz="2900" dirty="0">
                <a:latin typeface="+mj-lt"/>
              </a:rPr>
              <a:t>all’Esame di Stato </a:t>
            </a:r>
            <a:r>
              <a:rPr lang="it-IT" sz="2900" dirty="0" smtClean="0">
                <a:latin typeface="+mj-lt"/>
              </a:rPr>
              <a:t>per anno scolastico non valido, per la stessa motivazione, nella </a:t>
            </a:r>
            <a:r>
              <a:rPr lang="it-IT" sz="2900" dirty="0">
                <a:latin typeface="+mj-lt"/>
              </a:rPr>
              <a:t>classe </a:t>
            </a:r>
            <a:r>
              <a:rPr lang="it-IT" sz="2900" dirty="0" smtClean="0">
                <a:latin typeface="+mj-lt"/>
              </a:rPr>
              <a:t>2^D un alunno non è stato ammesso alla classe successiva.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it-IT" sz="2900" dirty="0" smtClean="0">
                <a:latin typeface="+mj-lt"/>
              </a:rPr>
              <a:t> A </a:t>
            </a:r>
            <a:r>
              <a:rPr lang="it-IT" sz="2900" dirty="0">
                <a:latin typeface="+mj-lt"/>
              </a:rPr>
              <a:t>conclusione dell’anno scolastico, </a:t>
            </a:r>
            <a:r>
              <a:rPr lang="it-IT" sz="2900" dirty="0" smtClean="0">
                <a:latin typeface="+mj-lt"/>
              </a:rPr>
              <a:t>in base  ai </a:t>
            </a:r>
            <a:r>
              <a:rPr lang="it-IT" sz="2900" dirty="0">
                <a:latin typeface="+mj-lt"/>
              </a:rPr>
              <a:t>dati relativi alla valutazione del processo di apprendimento, si può affermare quanto segue: </a:t>
            </a:r>
          </a:p>
          <a:p>
            <a:pPr algn="just"/>
            <a:r>
              <a:rPr lang="it-IT" sz="2900" dirty="0">
                <a:latin typeface="+mj-lt"/>
              </a:rPr>
              <a:t>Nelle classi prime la percentuale maggiore si riscontra in corrispondenza dei livelli medio (</a:t>
            </a:r>
            <a:r>
              <a:rPr lang="it-IT" sz="2900" dirty="0" smtClean="0">
                <a:latin typeface="+mj-lt"/>
              </a:rPr>
              <a:t>33%) </a:t>
            </a:r>
            <a:r>
              <a:rPr lang="it-IT" sz="2900" dirty="0">
                <a:latin typeface="+mj-lt"/>
              </a:rPr>
              <a:t>e medio-alto </a:t>
            </a:r>
            <a:r>
              <a:rPr lang="it-IT" sz="2900" dirty="0" smtClean="0">
                <a:latin typeface="+mj-lt"/>
              </a:rPr>
              <a:t>(32%), </a:t>
            </a:r>
            <a:r>
              <a:rPr lang="it-IT" sz="2900" dirty="0">
                <a:latin typeface="+mj-lt"/>
              </a:rPr>
              <a:t>il </a:t>
            </a:r>
            <a:r>
              <a:rPr lang="it-IT" sz="2900" dirty="0" smtClean="0">
                <a:latin typeface="+mj-lt"/>
              </a:rPr>
              <a:t>24% </a:t>
            </a:r>
            <a:r>
              <a:rPr lang="it-IT" sz="2900" dirty="0">
                <a:latin typeface="+mj-lt"/>
              </a:rPr>
              <a:t>degli alunni registra una valutazione pari a 9/10, le percentuali più basse si riferiscono al livello medio-basso </a:t>
            </a:r>
            <a:r>
              <a:rPr lang="it-IT" sz="2900" dirty="0" smtClean="0">
                <a:latin typeface="+mj-lt"/>
              </a:rPr>
              <a:t>(7%) </a:t>
            </a:r>
            <a:r>
              <a:rPr lang="it-IT" sz="2900" dirty="0">
                <a:latin typeface="+mj-lt"/>
              </a:rPr>
              <a:t>e </a:t>
            </a:r>
            <a:r>
              <a:rPr lang="it-IT" sz="2900" dirty="0" smtClean="0">
                <a:latin typeface="+mj-lt"/>
              </a:rPr>
              <a:t>alto (4%) </a:t>
            </a:r>
            <a:r>
              <a:rPr lang="it-IT" sz="2900" dirty="0">
                <a:latin typeface="+mj-lt"/>
              </a:rPr>
              <a:t>con valutazione 10/10. </a:t>
            </a:r>
            <a:endParaRPr lang="it-IT" sz="2900" dirty="0" smtClean="0">
              <a:latin typeface="+mj-lt"/>
            </a:endParaRPr>
          </a:p>
          <a:p>
            <a:pPr algn="just"/>
            <a:r>
              <a:rPr lang="it-IT" sz="2900" dirty="0" smtClean="0">
                <a:latin typeface="+mj-lt"/>
              </a:rPr>
              <a:t>Nelle </a:t>
            </a:r>
            <a:r>
              <a:rPr lang="it-IT" sz="2900" dirty="0">
                <a:latin typeface="+mj-lt"/>
              </a:rPr>
              <a:t>classi seconde </a:t>
            </a:r>
            <a:r>
              <a:rPr lang="it-IT" sz="2900" dirty="0" smtClean="0">
                <a:latin typeface="+mj-lt"/>
              </a:rPr>
              <a:t>si ha una distribuzione percentuale del 10% per la valutazione di 6/10, 36% per 8/10, 28% per 8/10, 20% per 9/10 e del 5% per il livello alto. </a:t>
            </a:r>
          </a:p>
          <a:p>
            <a:pPr algn="just"/>
            <a:r>
              <a:rPr lang="it-IT" sz="2900" dirty="0" smtClean="0">
                <a:latin typeface="+mj-lt"/>
              </a:rPr>
              <a:t>Nelle classi terze si riscontra la seguente distribuzione percentuale: 12% in riferimento alla valutazione 6/10, 22% per la valutazione pari a 7/10, 31% per la valutazione 8/10, 20% per 9/10 e </a:t>
            </a:r>
          </a:p>
          <a:p>
            <a:pPr marL="0" indent="0" algn="just">
              <a:buNone/>
            </a:pPr>
            <a:r>
              <a:rPr lang="it-IT" sz="2900" dirty="0">
                <a:latin typeface="+mj-lt"/>
              </a:rPr>
              <a:t> </a:t>
            </a:r>
            <a:r>
              <a:rPr lang="it-IT" sz="2900" dirty="0" smtClean="0">
                <a:latin typeface="+mj-lt"/>
              </a:rPr>
              <a:t>    14% per il livello alto 10/10.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152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2699"/>
              </p:ext>
            </p:extLst>
          </p:nvPr>
        </p:nvGraphicFramePr>
        <p:xfrm>
          <a:off x="505325" y="336881"/>
          <a:ext cx="10981250" cy="5847347"/>
        </p:xfrm>
        <a:graphic>
          <a:graphicData uri="http://schemas.openxmlformats.org/drawingml/2006/table">
            <a:tbl>
              <a:tblPr firstRow="1" firstCol="1" bandRow="1"/>
              <a:tblGrid>
                <a:gridCol w="954635"/>
                <a:gridCol w="1312417"/>
                <a:gridCol w="1441022"/>
                <a:gridCol w="1440195"/>
                <a:gridCol w="1440195"/>
                <a:gridCol w="1441022"/>
                <a:gridCol w="1444318"/>
                <a:gridCol w="1441022"/>
                <a:gridCol w="66424"/>
              </a:tblGrid>
              <a:tr h="284753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DISTRIBUZIONE PERCENTUALE VALUTAZIONE 2° Q </a:t>
                      </a: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  SCUOLA SECONDARIA DI 1° G.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224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Classi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Valutazione in decimi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054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1^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N. alunni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 AMMESSI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2^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it-IT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(A.S. non valido)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3^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it-IT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(A.S. non valido)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SCUOLA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114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793" cy="238983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0021" y="208867"/>
            <a:ext cx="9757610" cy="642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74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4684462"/>
            <a:ext cx="10515600" cy="1325563"/>
          </a:xfrm>
        </p:spPr>
        <p:txBody>
          <a:bodyPr>
            <a:normAutofit/>
          </a:bodyPr>
          <a:lstStyle/>
          <a:p>
            <a:r>
              <a:rPr lang="it-IT" sz="1400" b="1" dirty="0" smtClean="0"/>
              <a:t>Osservazioni</a:t>
            </a:r>
            <a:r>
              <a:rPr lang="it-IT" sz="1400" dirty="0" smtClean="0"/>
              <a:t/>
            </a:r>
            <a:br>
              <a:rPr lang="it-IT" sz="1400" dirty="0" smtClean="0"/>
            </a:br>
            <a:r>
              <a:rPr lang="it-IT" sz="1400" dirty="0" smtClean="0"/>
              <a:t>Dal confronto emerge che la percentuale di alunni che, nell’anno scolastico 2016-17, hanno conseguito una valutazione pari a sei decimi è diminuita del 4%, la percentuale relativa alle valutazioni del livello medio (7-8) sono appena aumentate, più o meno restano invariati i risultati in riferimento al livello alto (9-10); nell’anno in corso un’alunna non è stata ammessa all’esame di stato per anno scolastico non valido.</a:t>
            </a:r>
            <a:endParaRPr lang="it-IT" sz="14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501224"/>
              </p:ext>
            </p:extLst>
          </p:nvPr>
        </p:nvGraphicFramePr>
        <p:xfrm>
          <a:off x="838200" y="141204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2873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2113720"/>
              </p:ext>
            </p:extLst>
          </p:nvPr>
        </p:nvGraphicFramePr>
        <p:xfrm>
          <a:off x="790074" y="105110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208721"/>
              </p:ext>
            </p:extLst>
          </p:nvPr>
        </p:nvGraphicFramePr>
        <p:xfrm>
          <a:off x="838200" y="3903440"/>
          <a:ext cx="10515600" cy="1071309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2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2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OSSERVAZIONI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535" marR="895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307464" y="4783925"/>
            <a:ext cx="92704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Aft>
                <a:spcPct val="0"/>
              </a:spcAft>
            </a:pP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 valutazioni registrate dagli alunni al termine della scuola primaria, </a:t>
            </a:r>
            <a:r>
              <a:rPr kumimoji="0" lang="it-IT" alt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a.s.</a:t>
            </a: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2015-16, e del corrente anno scolastico, classe prima scuola secondaria,</a:t>
            </a:r>
            <a:b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emerge che nella scuola secondaria aumenta la percentuale delle valutazioni in decimi 6</a:t>
            </a:r>
            <a:r>
              <a:rPr kumimoji="0" lang="it-IT" alt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(dal 3% al 7%), </a:t>
            </a: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(da 10% a 33%),</a:t>
            </a:r>
            <a:r>
              <a:rPr kumimoji="0" lang="it-IT" alt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it-IT" altLang="it-IT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(22</a:t>
            </a:r>
            <a:r>
              <a:rPr lang="it-IT" altLang="it-IT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 a 32%)</a:t>
            </a: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</a:t>
            </a:r>
            <a:b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mentre diminuisce quella relativa al livello alto (voti 9</a:t>
            </a:r>
            <a:r>
              <a:rPr kumimoji="0" lang="it-IT" alt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 37% a 24%,</a:t>
            </a:r>
            <a: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da 28% a 4%). </a:t>
            </a:r>
            <a:br>
              <a:rPr kumimoji="0" lang="it-IT" alt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it-IT" alt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31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29592"/>
              </p:ext>
            </p:extLst>
          </p:nvPr>
        </p:nvGraphicFramePr>
        <p:xfrm>
          <a:off x="324853" y="469238"/>
          <a:ext cx="10936706" cy="619522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43472"/>
                <a:gridCol w="782209"/>
                <a:gridCol w="387108"/>
                <a:gridCol w="774216"/>
                <a:gridCol w="645477"/>
                <a:gridCol w="903845"/>
                <a:gridCol w="775103"/>
                <a:gridCol w="774216"/>
                <a:gridCol w="1162214"/>
                <a:gridCol w="775103"/>
                <a:gridCol w="644590"/>
                <a:gridCol w="904735"/>
                <a:gridCol w="782209"/>
                <a:gridCol w="782209"/>
              </a:tblGrid>
              <a:tr h="386155">
                <a:tc gridSpan="1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A.S. 2016/2017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DEBITO FORMATIVO </a:t>
                      </a: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2° Q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4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Classi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272727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1^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Alunni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Italiano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Storia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Geografia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Inglese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Francese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Matematica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Scienze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Musica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Tecnologia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Arte e </a:t>
                      </a:r>
                      <a:r>
                        <a:rPr lang="it-IT" sz="12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</a:t>
                      </a: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Ed. Fisica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7287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7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87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7%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583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Classi</a:t>
                      </a:r>
                      <a:r>
                        <a:rPr lang="it-IT" sz="1200" b="1" dirty="0">
                          <a:solidFill>
                            <a:srgbClr val="272727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272727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2^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Italiano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Storia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Geografia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Inglese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Francese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Matematica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Scienze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Musica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Tecnologia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Arte e im.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Ed. Fisica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it-IT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7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it-IT" sz="1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0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583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Classi</a:t>
                      </a:r>
                      <a:r>
                        <a:rPr lang="it-IT" sz="1200" b="1" dirty="0">
                          <a:solidFill>
                            <a:srgbClr val="272727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3^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Italiano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Storia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Geografia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Inglese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Francese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Matematica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Scienze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Musica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Tecnologia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Arte e </a:t>
                      </a:r>
                      <a:r>
                        <a:rPr lang="it-IT" sz="12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</a:t>
                      </a: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Ed. Fisica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8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81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81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7%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Totale alunni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7,5%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b="1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798" marR="39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29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8270287"/>
              </p:ext>
            </p:extLst>
          </p:nvPr>
        </p:nvGraphicFramePr>
        <p:xfrm>
          <a:off x="2081463" y="517358"/>
          <a:ext cx="6797842" cy="386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ttangolo 4"/>
          <p:cNvSpPr/>
          <p:nvPr/>
        </p:nvSpPr>
        <p:spPr>
          <a:xfrm>
            <a:off x="2298032" y="4559968"/>
            <a:ext cx="6244389" cy="13956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600" dirty="0" smtClean="0">
                <a:solidFill>
                  <a:schemeClr val="tx1"/>
                </a:solidFill>
                <a:latin typeface="+mj-lt"/>
              </a:rPr>
              <a:t>Il debito formativo nelle classi prime aumenta dal 5% al 7%, nelle classi seconde diminuisce del 3%, resta invariato nelle classi uscenti</a:t>
            </a:r>
            <a:r>
              <a:rPr lang="it-IT" sz="1600" dirty="0" smtClean="0">
                <a:latin typeface="+mj-lt"/>
              </a:rPr>
              <a:t>.</a:t>
            </a:r>
            <a:endParaRPr lang="it-IT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1367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593978"/>
              </p:ext>
            </p:extLst>
          </p:nvPr>
        </p:nvGraphicFramePr>
        <p:xfrm>
          <a:off x="2377440" y="253217"/>
          <a:ext cx="6780628" cy="317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/>
          <p:cNvGraphicFramePr/>
          <p:nvPr>
            <p:extLst>
              <p:ext uri="{D42A27DB-BD31-4B8C-83A1-F6EECF244321}">
                <p14:modId xmlns:p14="http://schemas.microsoft.com/office/powerpoint/2010/main" val="792683000"/>
              </p:ext>
            </p:extLst>
          </p:nvPr>
        </p:nvGraphicFramePr>
        <p:xfrm>
          <a:off x="2377440" y="3961656"/>
          <a:ext cx="734481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6147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5720295"/>
              </p:ext>
            </p:extLst>
          </p:nvPr>
        </p:nvGraphicFramePr>
        <p:xfrm>
          <a:off x="1860885" y="3236494"/>
          <a:ext cx="7247021" cy="3384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3598341"/>
              </p:ext>
            </p:extLst>
          </p:nvPr>
        </p:nvGraphicFramePr>
        <p:xfrm>
          <a:off x="2184935" y="57194"/>
          <a:ext cx="6780628" cy="317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27066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793</Words>
  <Application>Microsoft Office PowerPoint</Application>
  <PresentationFormat>Widescreen</PresentationFormat>
  <Paragraphs>543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Tema di Office</vt:lpstr>
      <vt:lpstr>SCUOLA SECONDARIA DI 1° GRADO  «S. P. M. PIRROTTI»</vt:lpstr>
      <vt:lpstr>Presentazione standard di PowerPoint</vt:lpstr>
      <vt:lpstr>Presentazione standard di PowerPoint</vt:lpstr>
      <vt:lpstr>Osservazioni Dal confronto emerge che la percentuale di alunni che, nell’anno scolastico 2016-17, hanno conseguito una valutazione pari a sei decimi è diminuita del 4%, la percentuale relativa alle valutazioni del livello medio (7-8) sono appena aumentate, più o meno restano invariati i risultati in riferimento al livello alto (9-10); nell’anno in corso un’alunna non è stata ammessa all’esame di stato per anno scolastico non valido.</vt:lpstr>
      <vt:lpstr>Dal valutazioni registrate dagli alunni al termine della scuola primaria, a.s. 2015-16, e del corrente anno scolastico, classe prima scuola secondaria,  emerge che nella scuola secondaria aumenta la percentuale delle valutazioni in decimi 6 (dal 3% al 7%), 7 (da 10% a 33%), 8(22% a 32%) ;  mentre diminuisce quella relativa al livello alto (voti 9 da 37% a 24%,10 da 28% a 4%).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CONCLUSIONI A.S. 2016/17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ornella</dc:creator>
  <cp:lastModifiedBy>ornella</cp:lastModifiedBy>
  <cp:revision>25</cp:revision>
  <dcterms:created xsi:type="dcterms:W3CDTF">2017-06-19T13:22:42Z</dcterms:created>
  <dcterms:modified xsi:type="dcterms:W3CDTF">2017-06-29T04:25:23Z</dcterms:modified>
</cp:coreProperties>
</file>